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144000" type="screen4x3"/>
  <p:notesSz cx="6858000" cy="9875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FFCF"/>
    <a:srgbClr val="CCFFCC"/>
    <a:srgbClr val="66FF99"/>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1618" y="38"/>
      </p:cViewPr>
      <p:guideLst/>
    </p:cSldViewPr>
  </p:slid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3390540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2795284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4183344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3544194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2153530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2830429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472381" y="3340100"/>
            <a:ext cx="2901255"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340100"/>
            <a:ext cx="2915543"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157336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241866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1596180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316569"/>
            <a:ext cx="3471863" cy="64981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2305385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6A9E53-09BB-4B36-9104-8E483CF05FD7}" type="datetimeFigureOut">
              <a:rPr kumimoji="1" lang="ja-JP" altLang="en-US" smtClean="0"/>
              <a:t>2026/9/4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717505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76A9E53-09BB-4B36-9104-8E483CF05FD7}" type="datetimeFigureOut">
              <a:rPr kumimoji="1" lang="ja-JP" altLang="en-US" smtClean="0"/>
              <a:t>2026/9/4</a:t>
            </a:fld>
            <a:endParaRPr kumimoji="1" lang="ja-JP"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27DFBB1D-C1F8-450E-8708-68880358D99B}" type="slidenum">
              <a:rPr kumimoji="1" lang="ja-JP" altLang="en-US" smtClean="0"/>
              <a:t>‹#›</a:t>
            </a:fld>
            <a:endParaRPr kumimoji="1" lang="ja-JP" altLang="en-US"/>
          </a:p>
        </p:txBody>
      </p:sp>
    </p:spTree>
    <p:extLst>
      <p:ext uri="{BB962C8B-B14F-4D97-AF65-F5344CB8AC3E}">
        <p14:creationId xmlns:p14="http://schemas.microsoft.com/office/powerpoint/2010/main" val="2508893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FFCF"/>
        </a:solidFill>
        <a:effectLst/>
      </p:bgPr>
    </p:bg>
    <p:spTree>
      <p:nvGrpSpPr>
        <p:cNvPr id="1" name=""/>
        <p:cNvGrpSpPr/>
        <p:nvPr/>
      </p:nvGrpSpPr>
      <p:grpSpPr>
        <a:xfrm>
          <a:off x="0" y="0"/>
          <a:ext cx="0" cy="0"/>
          <a:chOff x="0" y="0"/>
          <a:chExt cx="0" cy="0"/>
        </a:xfrm>
      </p:grpSpPr>
      <p:graphicFrame>
        <p:nvGraphicFramePr>
          <p:cNvPr id="8" name="オブジェクト 7">
            <a:extLst>
              <a:ext uri="{FF2B5EF4-FFF2-40B4-BE49-F238E27FC236}">
                <a16:creationId xmlns:a16="http://schemas.microsoft.com/office/drawing/2014/main" id="{CAA4AAA1-DF52-D6A8-2005-D680F91AF265}"/>
              </a:ext>
            </a:extLst>
          </p:cNvPr>
          <p:cNvGraphicFramePr>
            <a:graphicFrameLocks noChangeAspect="1"/>
          </p:cNvGraphicFramePr>
          <p:nvPr>
            <p:extLst>
              <p:ext uri="{D42A27DB-BD31-4B8C-83A1-F6EECF244321}">
                <p14:modId xmlns:p14="http://schemas.microsoft.com/office/powerpoint/2010/main" val="195830137"/>
              </p:ext>
            </p:extLst>
          </p:nvPr>
        </p:nvGraphicFramePr>
        <p:xfrm>
          <a:off x="0" y="2716272"/>
          <a:ext cx="942975" cy="942975"/>
        </p:xfrm>
        <a:graphic>
          <a:graphicData uri="http://schemas.openxmlformats.org/presentationml/2006/ole">
            <mc:AlternateContent xmlns:mc="http://schemas.openxmlformats.org/markup-compatibility/2006">
              <mc:Choice xmlns:v="urn:schemas-microsoft-com:vml" Requires="v">
                <p:oleObj r:id="rId2" imgW="10972800" imgH="10972800" progId="Unknown">
                  <p:embed/>
                </p:oleObj>
              </mc:Choice>
              <mc:Fallback>
                <p:oleObj r:id="rId2" imgW="10972800" imgH="10972800" progId="Unknown">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16272"/>
                        <a:ext cx="942975" cy="942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テキスト ボックス 2">
            <a:extLst>
              <a:ext uri="{FF2B5EF4-FFF2-40B4-BE49-F238E27FC236}">
                <a16:creationId xmlns:a16="http://schemas.microsoft.com/office/drawing/2014/main" id="{774259CD-A98D-7508-00DC-9F2DACC5AEB0}"/>
              </a:ext>
            </a:extLst>
          </p:cNvPr>
          <p:cNvSpPr txBox="1">
            <a:spLocks noChangeArrowheads="1"/>
          </p:cNvSpPr>
          <p:nvPr/>
        </p:nvSpPr>
        <p:spPr bwMode="auto">
          <a:xfrm>
            <a:off x="110488" y="2001897"/>
            <a:ext cx="6536759" cy="693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52400" algn="l" defTabSz="914400" rtl="0" eaLnBrk="0" fontAlgn="base" latinLnBrk="0" hangingPunct="0">
              <a:lnSpc>
                <a:spcPct val="100000"/>
              </a:lnSpc>
              <a:spcBef>
                <a:spcPct val="0"/>
              </a:spcBef>
              <a:spcAft>
                <a:spcPct val="0"/>
              </a:spcAft>
              <a:buClrTx/>
              <a:buSzTx/>
              <a:buFontTx/>
              <a:buNone/>
              <a:tabLst/>
            </a:pPr>
            <a:r>
              <a:rPr kumimoji="0" lang="en-US" altLang="ja-JP" sz="120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1876</a:t>
            </a:r>
            <a:r>
              <a:rPr kumimoji="0" lang="ja-JP" altLang="en-US" sz="120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年の札幌農学校設立から</a:t>
            </a:r>
            <a:r>
              <a:rPr kumimoji="0" lang="en-US" altLang="ja-JP" sz="120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150</a:t>
            </a:r>
            <a:r>
              <a:rPr kumimoji="0" lang="ja-JP" altLang="en-US" sz="120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年となる今年、北海道大学は祝賀一色の「北大</a:t>
            </a:r>
            <a:r>
              <a:rPr kumimoji="0" lang="en-US" altLang="ja-JP" sz="120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150</a:t>
            </a:r>
            <a:r>
              <a:rPr kumimoji="0" lang="ja-JP" altLang="en-US" sz="120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年」イベントを行なっています。これに対し、</a:t>
            </a:r>
            <a:r>
              <a:rPr kumimoji="0" lang="en-US" altLang="ja-JP" sz="120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150</a:t>
            </a:r>
            <a:r>
              <a:rPr kumimoji="0" lang="ja-JP" altLang="en-US" sz="1200" i="0" u="none" strike="noStrike" cap="none" normalizeH="0" baseline="0" dirty="0">
                <a:ln>
                  <a:noFill/>
                </a:ln>
                <a:effectLst/>
                <a:latin typeface="BIZ UDゴシック" panose="020B0400000000000000" pitchFamily="49" charset="-128"/>
                <a:ea typeface="BIZ UDゴシック" panose="020B0400000000000000" pitchFamily="49" charset="-128"/>
                <a:cs typeface="Times New Roman" panose="02020603050405020304" pitchFamily="18" charset="0"/>
              </a:rPr>
              <a:t>年の歴史を真摯に振り返るとともに今の大学をめぐる状況を学び、これから北海道大学が向かうべき方向を市民とともに考える場とします。</a:t>
            </a:r>
            <a:endParaRPr kumimoji="0" lang="ja-JP" altLang="en-US" i="0" u="none" strike="noStrike" cap="none" normalizeH="0" baseline="0" dirty="0">
              <a:ln>
                <a:noFill/>
              </a:ln>
              <a:effectLst/>
              <a:latin typeface="Arial" panose="020B0604020202020204" pitchFamily="34" charset="0"/>
            </a:endParaRPr>
          </a:p>
        </p:txBody>
      </p:sp>
      <p:pic>
        <p:nvPicPr>
          <p:cNvPr id="2058" name="図 9">
            <a:extLst>
              <a:ext uri="{FF2B5EF4-FFF2-40B4-BE49-F238E27FC236}">
                <a16:creationId xmlns:a16="http://schemas.microsoft.com/office/drawing/2014/main" id="{F8494A49-9F3F-1381-B124-63FB8B79EB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116" y="3015293"/>
            <a:ext cx="786757" cy="757497"/>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21">
            <a:extLst>
              <a:ext uri="{FF2B5EF4-FFF2-40B4-BE49-F238E27FC236}">
                <a16:creationId xmlns:a16="http://schemas.microsoft.com/office/drawing/2014/main" id="{1D70D081-35E5-C0A7-5E3B-AFC0A94CA147}"/>
              </a:ext>
            </a:extLst>
          </p:cNvPr>
          <p:cNvSpPr txBox="1"/>
          <p:nvPr/>
        </p:nvSpPr>
        <p:spPr>
          <a:xfrm>
            <a:off x="6829425" y="4972685"/>
            <a:ext cx="723265" cy="2270125"/>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spAutoFit/>
          </a:bodyPr>
          <a:lstStyle/>
          <a:p>
            <a:endParaRPr lang="ja-JP" altLang="en-US"/>
          </a:p>
        </p:txBody>
      </p:sp>
      <p:sp>
        <p:nvSpPr>
          <p:cNvPr id="14" name="テキスト ボックス 15">
            <a:extLst>
              <a:ext uri="{FF2B5EF4-FFF2-40B4-BE49-F238E27FC236}">
                <a16:creationId xmlns:a16="http://schemas.microsoft.com/office/drawing/2014/main" id="{BE8057B5-52F9-25B5-86CB-450F1FBA2797}"/>
              </a:ext>
            </a:extLst>
          </p:cNvPr>
          <p:cNvSpPr txBox="1">
            <a:spLocks noChangeArrowheads="1"/>
          </p:cNvSpPr>
          <p:nvPr/>
        </p:nvSpPr>
        <p:spPr bwMode="auto">
          <a:xfrm>
            <a:off x="-14288" y="8519162"/>
            <a:ext cx="6872288" cy="624838"/>
          </a:xfrm>
          <a:prstGeom prst="rect">
            <a:avLst/>
          </a:prstGeom>
          <a:solidFill>
            <a:srgbClr val="002060"/>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50850" lvl="0" indent="-450850" defTabSz="914400"/>
            <a:r>
              <a:rPr kumimoji="0" lang="ja-JP" altLang="ja-JP" sz="1200" b="1"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主催</a:t>
            </a:r>
            <a:r>
              <a:rPr kumimoji="0" lang="ja-JP" altLang="en-US" sz="1200" b="1"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　</a:t>
            </a:r>
            <a:r>
              <a:rPr kumimoji="0" lang="ja-JP" altLang="ja-JP" sz="1200" b="1"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宮澤・レーン事件を考える会</a:t>
            </a:r>
            <a:r>
              <a:rPr lang="ja-JP" altLang="ja-JP" sz="1200" b="1" dirty="0">
                <a:solidFill>
                  <a:schemeClr val="bg1"/>
                </a:solidFill>
                <a:latin typeface="游ゴシック" panose="020B0400000000000000" pitchFamily="50" charset="-128"/>
                <a:cs typeface="Times New Roman" panose="02020603050405020304" pitchFamily="18" charset="0"/>
              </a:rPr>
              <a:t> 、北海道の大学・高専関係者有志アピールの会</a:t>
            </a:r>
            <a:r>
              <a:rPr lang="en-US" altLang="ja-JP" sz="1200" b="1" dirty="0">
                <a:solidFill>
                  <a:schemeClr val="bg1"/>
                </a:solidFill>
                <a:latin typeface="游ゴシック" panose="020B0400000000000000" pitchFamily="50" charset="-128"/>
                <a:cs typeface="Times New Roman" panose="02020603050405020304" pitchFamily="18" charset="0"/>
              </a:rPr>
              <a:t>(HUAG</a:t>
            </a:r>
            <a:r>
              <a:rPr lang="ja-JP" altLang="en-US" sz="1200" b="1" dirty="0">
                <a:solidFill>
                  <a:schemeClr val="bg1"/>
                </a:solidFill>
                <a:latin typeface="游ゴシック" panose="020B0400000000000000" pitchFamily="50" charset="-128"/>
                <a:cs typeface="Times New Roman" panose="02020603050405020304" pitchFamily="18" charset="0"/>
              </a:rPr>
              <a:t>）、 ビー・アンビシャス９条の会・北海道</a:t>
            </a:r>
            <a:r>
              <a:rPr lang="en-US" altLang="ja-JP" sz="1200" b="1" dirty="0">
                <a:solidFill>
                  <a:schemeClr val="bg1"/>
                </a:solidFill>
                <a:latin typeface="游ゴシック" panose="020B0400000000000000" pitchFamily="50" charset="-128"/>
                <a:cs typeface="Times New Roman" panose="02020603050405020304" pitchFamily="18" charset="0"/>
              </a:rPr>
              <a:t>(</a:t>
            </a:r>
            <a:r>
              <a:rPr lang="ja-JP" altLang="en-US" sz="1200" b="1" dirty="0">
                <a:solidFill>
                  <a:schemeClr val="bg1"/>
                </a:solidFill>
                <a:latin typeface="游ゴシック" panose="020B0400000000000000" pitchFamily="50" charset="-128"/>
                <a:cs typeface="Times New Roman" panose="02020603050405020304" pitchFamily="18" charset="0"/>
              </a:rPr>
              <a:t>ＢＡ９Ｈ</a:t>
            </a:r>
            <a:r>
              <a:rPr lang="en-US" altLang="ja-JP" sz="1200" b="1" dirty="0">
                <a:solidFill>
                  <a:schemeClr val="bg1"/>
                </a:solidFill>
                <a:latin typeface="游ゴシック" panose="020B0400000000000000" pitchFamily="50" charset="-128"/>
                <a:cs typeface="Times New Roman" panose="02020603050405020304" pitchFamily="18" charset="0"/>
              </a:rPr>
              <a:t>) </a:t>
            </a:r>
            <a:r>
              <a:rPr kumimoji="0" lang="ja-JP" altLang="en-US" sz="1200"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　 （三者共催、順不同）</a:t>
            </a:r>
            <a:endParaRPr kumimoji="0" lang="ja-JP" altLang="en-US" sz="1200" i="0" u="none" strike="noStrike" cap="none" normalizeH="0" baseline="0" dirty="0">
              <a:ln>
                <a:noFill/>
              </a:ln>
              <a:solidFill>
                <a:schemeClr val="bg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1200"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問合せ先　奥井</a:t>
            </a:r>
            <a:r>
              <a:rPr kumimoji="0" lang="en-US" altLang="ja-JP" sz="1200"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(090-1527-9009)</a:t>
            </a:r>
            <a:r>
              <a:rPr kumimoji="0" lang="ja-JP" altLang="en-US" sz="1200"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、谷井</a:t>
            </a:r>
            <a:r>
              <a:rPr kumimoji="0" lang="en-US" altLang="ja-JP" sz="1200"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(090-9087-1707)</a:t>
            </a:r>
            <a:r>
              <a:rPr kumimoji="0" lang="ja-JP" altLang="en-US" sz="1200"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i="0" u="none" strike="noStrike" cap="none" normalizeH="0" baseline="0" dirty="0">
                <a:ln>
                  <a:noFill/>
                </a:ln>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eventapplyhokkaido@gmail.com</a:t>
            </a:r>
            <a:endParaRPr kumimoji="0" lang="en-US" altLang="ja-JP" sz="500" i="0" u="none" strike="noStrike" cap="none" normalizeH="0" baseline="0" dirty="0">
              <a:ln>
                <a:noFill/>
              </a:ln>
              <a:solidFill>
                <a:schemeClr val="bg1"/>
              </a:solidFill>
              <a:effectLst/>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ja-JP" sz="1800" i="0" u="none" strike="noStrike" cap="none" normalizeH="0" baseline="0" dirty="0">
              <a:ln>
                <a:noFill/>
              </a:ln>
              <a:solidFill>
                <a:schemeClr val="bg1"/>
              </a:solidFill>
              <a:effectLst/>
            </a:endParaRPr>
          </a:p>
        </p:txBody>
      </p:sp>
      <p:grpSp>
        <p:nvGrpSpPr>
          <p:cNvPr id="24" name="グループ化 23">
            <a:extLst>
              <a:ext uri="{FF2B5EF4-FFF2-40B4-BE49-F238E27FC236}">
                <a16:creationId xmlns:a16="http://schemas.microsoft.com/office/drawing/2014/main" id="{7A26796C-7EA7-1C6A-F368-13BFEE0B0684}"/>
              </a:ext>
            </a:extLst>
          </p:cNvPr>
          <p:cNvGrpSpPr/>
          <p:nvPr/>
        </p:nvGrpSpPr>
        <p:grpSpPr>
          <a:xfrm>
            <a:off x="395630" y="273879"/>
            <a:ext cx="6105525" cy="1590675"/>
            <a:chOff x="584243" y="295440"/>
            <a:chExt cx="6105525" cy="1590675"/>
          </a:xfrm>
        </p:grpSpPr>
        <p:sp>
          <p:nvSpPr>
            <p:cNvPr id="16" name="楕円 15">
              <a:extLst>
                <a:ext uri="{FF2B5EF4-FFF2-40B4-BE49-F238E27FC236}">
                  <a16:creationId xmlns:a16="http://schemas.microsoft.com/office/drawing/2014/main" id="{47607FF6-916A-730E-A90F-ECE13E6E4D69}"/>
                </a:ext>
              </a:extLst>
            </p:cNvPr>
            <p:cNvSpPr/>
            <p:nvPr/>
          </p:nvSpPr>
          <p:spPr>
            <a:xfrm>
              <a:off x="584243" y="295440"/>
              <a:ext cx="6105525" cy="1590675"/>
            </a:xfrm>
            <a:prstGeom prst="ellipse">
              <a:avLst/>
            </a:prstGeom>
            <a:solidFill>
              <a:srgbClr val="F6FECE"/>
            </a:solid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7" name="テキスト ボックス 12">
              <a:extLst>
                <a:ext uri="{FF2B5EF4-FFF2-40B4-BE49-F238E27FC236}">
                  <a16:creationId xmlns:a16="http://schemas.microsoft.com/office/drawing/2014/main" id="{7460FE11-5231-A324-01B5-19193B97407C}"/>
                </a:ext>
              </a:extLst>
            </p:cNvPr>
            <p:cNvSpPr txBox="1">
              <a:spLocks noChangeArrowheads="1"/>
            </p:cNvSpPr>
            <p:nvPr/>
          </p:nvSpPr>
          <p:spPr bwMode="auto">
            <a:xfrm>
              <a:off x="989055" y="551510"/>
              <a:ext cx="52959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3800" b="1"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「北大１５０年」を考える</a:t>
              </a:r>
              <a:endParaRPr kumimoji="0" lang="ja-JP" altLang="ja-JP" sz="5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3800" b="1"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市民のつどい</a:t>
              </a:r>
              <a:endParaRPr kumimoji="0" lang="ja-JP" altLang="ja-JP"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grpSp>
      <p:sp>
        <p:nvSpPr>
          <p:cNvPr id="18" name="テキスト ボックス 13">
            <a:extLst>
              <a:ext uri="{FF2B5EF4-FFF2-40B4-BE49-F238E27FC236}">
                <a16:creationId xmlns:a16="http://schemas.microsoft.com/office/drawing/2014/main" id="{14C46A7B-429C-7BB8-1C84-A9812A7539B2}"/>
              </a:ext>
            </a:extLst>
          </p:cNvPr>
          <p:cNvSpPr txBox="1">
            <a:spLocks noChangeArrowheads="1"/>
          </p:cNvSpPr>
          <p:nvPr/>
        </p:nvSpPr>
        <p:spPr bwMode="auto">
          <a:xfrm>
            <a:off x="70030" y="3855005"/>
            <a:ext cx="6689365" cy="2094835"/>
          </a:xfrm>
          <a:prstGeom prst="rect">
            <a:avLst/>
          </a:prstGeom>
          <a:solidFill>
            <a:srgbClr val="F6FECE"/>
          </a:solidFill>
          <a:ln w="38100">
            <a:solidFill>
              <a:srgbClr val="FFC000"/>
            </a:solidFill>
            <a:miter lim="800000"/>
            <a:headEnd/>
            <a:tailEnd/>
          </a:ln>
        </p:spPr>
        <p:txBody>
          <a:bodyPr vert="horz" wrap="square" lIns="91440" tIns="45720" rIns="91440" bIns="45720" numCol="1" anchor="t" anchorCtr="0" compatLnSpc="1">
            <a:prstTxWarp prst="textNoShape">
              <a:avLst/>
            </a:prstTxWarp>
          </a:bodyPr>
          <a:lstStyle>
            <a:lvl1pPr indent="1016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l" defTabSz="914400" rtl="0" eaLnBrk="0" fontAlgn="base" latinLnBrk="0" hangingPunct="0">
              <a:lnSpc>
                <a:spcPct val="120000"/>
              </a:lnSpc>
              <a:spcBef>
                <a:spcPct val="0"/>
              </a:spcBef>
              <a:spcAft>
                <a:spcPct val="0"/>
              </a:spcAft>
              <a:buClrTx/>
              <a:buSzTx/>
              <a:buFontTx/>
              <a:buNone/>
              <a:tabLst/>
            </a:pPr>
            <a:r>
              <a:rPr kumimoji="0" lang="ja-JP" altLang="ja-JP"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１</a:t>
            </a:r>
            <a:r>
              <a:rPr kumimoji="0" lang="en-US" altLang="ja-JP"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 </a:t>
            </a: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講演 「もうひとつの</a:t>
            </a:r>
            <a:r>
              <a:rPr kumimoji="0" lang="en-US" altLang="ja-JP"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北大</a:t>
            </a:r>
            <a:r>
              <a:rPr kumimoji="0" lang="en-US" altLang="ja-JP"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150</a:t>
            </a: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年</a:t>
            </a:r>
            <a:r>
              <a:rPr kumimoji="0" lang="en-US" altLang="ja-JP"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a:t>
            </a:r>
            <a:endParaRPr kumimoji="0" lang="ja-JP" altLang="en-US" b="0" i="0" u="none" strike="noStrike" cap="none" normalizeH="0" baseline="0" dirty="0">
              <a:ln>
                <a:noFill/>
              </a:ln>
              <a:effectLst/>
            </a:endParaRPr>
          </a:p>
          <a:p>
            <a:pPr marR="0" lvl="0" indent="0" algn="l" defTabSz="914400" rtl="0" eaLnBrk="0" fontAlgn="base" latinLnBrk="0" hangingPunct="0">
              <a:lnSpc>
                <a:spcPct val="120000"/>
              </a:lnSpc>
              <a:spcBef>
                <a:spcPct val="0"/>
              </a:spcBef>
              <a:spcAft>
                <a:spcPct val="0"/>
              </a:spcAft>
              <a:buClrTx/>
              <a:buSzTx/>
              <a:buFontTx/>
              <a:buNone/>
              <a:tabLst/>
            </a:pP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　　小田 博志 氏</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（北海道大学 文学研究院 教授）</a:t>
            </a:r>
            <a:endParaRPr kumimoji="0" lang="ja-JP" altLang="en-US" sz="1600" b="0" i="0" u="none" strike="noStrike" cap="none" normalizeH="0" baseline="0" dirty="0">
              <a:ln>
                <a:noFill/>
              </a:ln>
              <a:effectLst/>
            </a:endParaRPr>
          </a:p>
          <a:p>
            <a:pPr marR="0" lvl="0" indent="0" algn="l" defTabSz="914400" rtl="0" eaLnBrk="0" fontAlgn="base" latinLnBrk="0" hangingPunct="0">
              <a:lnSpc>
                <a:spcPct val="120000"/>
              </a:lnSpc>
              <a:spcBef>
                <a:spcPct val="0"/>
              </a:spcBef>
              <a:spcAft>
                <a:spcPct val="0"/>
              </a:spcAft>
              <a:buClrTx/>
              <a:buSzTx/>
              <a:buFontTx/>
              <a:buNone/>
              <a:tabLst/>
            </a:pP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２</a:t>
            </a:r>
            <a:r>
              <a:rPr kumimoji="0" lang="en-US" altLang="ja-JP"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特別報告 「法人化改革と北大の現在地」</a:t>
            </a:r>
            <a:endParaRPr kumimoji="0" lang="ja-JP" altLang="en-US" b="0" i="0" u="none" strike="noStrike" cap="none" normalizeH="0" baseline="0" dirty="0">
              <a:ln>
                <a:noFill/>
              </a:ln>
              <a:effectLst/>
            </a:endParaRPr>
          </a:p>
          <a:p>
            <a:pPr marR="0" lvl="0" indent="0" algn="l" defTabSz="914400" rtl="0" eaLnBrk="0" fontAlgn="base" latinLnBrk="0" hangingPunct="0">
              <a:lnSpc>
                <a:spcPct val="120000"/>
              </a:lnSpc>
              <a:spcBef>
                <a:spcPct val="0"/>
              </a:spcBef>
              <a:spcAft>
                <a:spcPct val="0"/>
              </a:spcAft>
              <a:buClrTx/>
              <a:buSzTx/>
              <a:buFontTx/>
              <a:buNone/>
              <a:tabLst/>
            </a:pP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　　光本 滋 氏 </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（北海道大学 教育学研究院 教授）</a:t>
            </a:r>
            <a:endParaRPr kumimoji="0" lang="ja-JP" altLang="en-US" b="0" i="0" u="none" strike="noStrike" cap="none" normalizeH="0" baseline="0" dirty="0">
              <a:ln>
                <a:noFill/>
              </a:ln>
              <a:effectLst/>
            </a:endParaRPr>
          </a:p>
          <a:p>
            <a:pPr marR="0" lvl="0" indent="0" algn="l" defTabSz="914400" rtl="0" eaLnBrk="0" fontAlgn="base" latinLnBrk="0" hangingPunct="0">
              <a:lnSpc>
                <a:spcPct val="120000"/>
              </a:lnSpc>
              <a:spcBef>
                <a:spcPct val="0"/>
              </a:spcBef>
              <a:spcAft>
                <a:spcPct val="0"/>
              </a:spcAft>
              <a:buClrTx/>
              <a:buSzTx/>
              <a:buFontTx/>
              <a:buNone/>
              <a:tabLst/>
            </a:pP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３</a:t>
            </a:r>
            <a:r>
              <a:rPr kumimoji="0" lang="en-US" altLang="ja-JP"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テーマ別報告</a:t>
            </a:r>
            <a:r>
              <a:rPr lang="ja-JP" altLang="en-US" b="1" dirty="0">
                <a:latin typeface="游ゴシック" panose="020B0400000000000000" pitchFamily="50" charset="-128"/>
                <a:ea typeface="游ゴシック" panose="020B0400000000000000" pitchFamily="50" charset="-128"/>
                <a:cs typeface="Times New Roman" panose="02020603050405020304" pitchFamily="18" charset="0"/>
              </a:rPr>
              <a:t>・フロア発言</a:t>
            </a:r>
            <a:br>
              <a:rPr lang="ja-JP" altLang="en-US" b="1" dirty="0">
                <a:latin typeface="游ゴシック" panose="020B0400000000000000" pitchFamily="50" charset="-128"/>
                <a:ea typeface="游ゴシック" panose="020B0400000000000000" pitchFamily="50" charset="-128"/>
                <a:cs typeface="Times New Roman" panose="02020603050405020304" pitchFamily="18" charset="0"/>
              </a:rPr>
            </a:br>
            <a:r>
              <a:rPr kumimoji="0" lang="ja-JP" altLang="en-US"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　　</a:t>
            </a:r>
            <a:r>
              <a:rPr kumimoji="0" lang="ja-JP" altLang="en-US" sz="14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戦時下の北大、北大における自治、軍事研究、先住民族アイヌ、ジェンダー</a:t>
            </a:r>
            <a:endParaRPr kumimoji="0" lang="en-US" altLang="ja-JP" sz="14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9" name="テキスト ボックス 4">
            <a:extLst>
              <a:ext uri="{FF2B5EF4-FFF2-40B4-BE49-F238E27FC236}">
                <a16:creationId xmlns:a16="http://schemas.microsoft.com/office/drawing/2014/main" id="{D7C30A92-B41A-F59C-E471-18DA93693F54}"/>
              </a:ext>
            </a:extLst>
          </p:cNvPr>
          <p:cNvSpPr txBox="1">
            <a:spLocks noChangeArrowheads="1"/>
          </p:cNvSpPr>
          <p:nvPr/>
        </p:nvSpPr>
        <p:spPr bwMode="auto">
          <a:xfrm>
            <a:off x="928688" y="2704498"/>
            <a:ext cx="5493701" cy="105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indent="6858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l" defTabSz="914400" rtl="0" eaLnBrk="0" fontAlgn="base" latinLnBrk="0" hangingPunct="0">
              <a:lnSpc>
                <a:spcPct val="100000"/>
              </a:lnSpc>
              <a:spcBef>
                <a:spcPct val="0"/>
              </a:spcBef>
              <a:spcAft>
                <a:spcPct val="0"/>
              </a:spcAft>
              <a:buClrTx/>
              <a:buSzTx/>
              <a:buFontTx/>
              <a:buNone/>
              <a:tabLst/>
            </a:pPr>
            <a:r>
              <a:rPr kumimoji="0" lang="ja-JP"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日時：</a:t>
            </a:r>
            <a:r>
              <a:rPr kumimoji="0" lang="en-US"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2026</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年</a:t>
            </a:r>
            <a:r>
              <a:rPr kumimoji="0" lang="en-US"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9</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月</a:t>
            </a:r>
            <a:r>
              <a:rPr kumimoji="0" lang="en-US"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27</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日（日）</a:t>
            </a:r>
            <a:r>
              <a:rPr kumimoji="0" lang="en-US"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13:30</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16:30</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13:10</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開場）</a:t>
            </a:r>
            <a:endParaRPr kumimoji="0" lang="ja-JP" altLang="en-US" sz="400" b="1" i="0" u="none" strike="noStrike" cap="none" normalizeH="0" baseline="0" dirty="0">
              <a:ln>
                <a:noFill/>
              </a:ln>
              <a:effectLst/>
            </a:endParaRPr>
          </a:p>
          <a:p>
            <a:pPr marR="0" lvl="0" indent="0" algn="l"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会場：北海道大学農学部</a:t>
            </a:r>
            <a:r>
              <a:rPr kumimoji="0" lang="ja-JP" altLang="en-US" sz="11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（札幌市北区北</a:t>
            </a:r>
            <a:r>
              <a:rPr kumimoji="0" lang="en-US" altLang="ja-JP" sz="11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9</a:t>
            </a:r>
            <a:r>
              <a:rPr kumimoji="0" lang="ja-JP" altLang="en-US" sz="11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条西</a:t>
            </a:r>
            <a:r>
              <a:rPr kumimoji="0" lang="en-US" altLang="ja-JP" sz="11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9</a:t>
            </a:r>
            <a:r>
              <a:rPr kumimoji="0" lang="ja-JP" altLang="en-US" sz="11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丁目）</a:t>
            </a:r>
            <a:endParaRPr kumimoji="0" lang="ja-JP" altLang="en-US" sz="400" b="1" i="0" u="none" strike="noStrike" cap="none" normalizeH="0" baseline="0" dirty="0">
              <a:ln>
                <a:noFill/>
              </a:ln>
              <a:effectLst/>
            </a:endParaRPr>
          </a:p>
          <a:p>
            <a:pPr marL="62230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総合研究棟</a:t>
            </a:r>
            <a:r>
              <a:rPr kumimoji="0" lang="en-US"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1</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階 多目的室</a:t>
            </a:r>
            <a:r>
              <a:rPr kumimoji="0" lang="ja-JP" altLang="en-US" sz="11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（下の地図参照）</a:t>
            </a:r>
            <a:endParaRPr kumimoji="0" lang="ja-JP" altLang="en-US" sz="400" b="1" i="0" u="none" strike="noStrike" cap="none" normalizeH="0" baseline="0" dirty="0">
              <a:ln>
                <a:noFill/>
              </a:ln>
              <a:effectLst/>
            </a:endParaRPr>
          </a:p>
          <a:p>
            <a:pPr marR="0" lvl="0" indent="0" algn="l"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資料代：</a:t>
            </a:r>
            <a:r>
              <a:rPr kumimoji="0" lang="en-US" altLang="ja-JP" sz="14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500</a:t>
            </a:r>
            <a:r>
              <a:rPr kumimoji="0" lang="ja-JP" altLang="en-US" sz="14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円（高校・大学・大学院生無料）</a:t>
            </a:r>
            <a:endParaRPr kumimoji="0" lang="ja-JP" altLang="en-US" sz="1800" b="1" i="0" u="none" strike="noStrike" cap="none" normalizeH="0" baseline="0" dirty="0">
              <a:ln>
                <a:noFill/>
              </a:ln>
              <a:effectLst/>
            </a:endParaRPr>
          </a:p>
        </p:txBody>
      </p:sp>
      <p:sp>
        <p:nvSpPr>
          <p:cNvPr id="20" name="Text Box 18">
            <a:extLst>
              <a:ext uri="{FF2B5EF4-FFF2-40B4-BE49-F238E27FC236}">
                <a16:creationId xmlns:a16="http://schemas.microsoft.com/office/drawing/2014/main" id="{8D4BF781-EF70-3259-8E35-39E91AB8FE00}"/>
              </a:ext>
            </a:extLst>
          </p:cNvPr>
          <p:cNvSpPr txBox="1">
            <a:spLocks noChangeArrowheads="1"/>
          </p:cNvSpPr>
          <p:nvPr/>
        </p:nvSpPr>
        <p:spPr bwMode="auto">
          <a:xfrm>
            <a:off x="70030" y="6107747"/>
            <a:ext cx="2205082" cy="2270125"/>
          </a:xfrm>
          <a:prstGeom prst="rect">
            <a:avLst/>
          </a:prstGeom>
          <a:solidFill>
            <a:srgbClr val="F6FECE"/>
          </a:solidFill>
          <a:ln w="381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effectLst/>
                <a:latin typeface="+mn-ea"/>
                <a:cs typeface="Times New Roman" panose="02020603050405020304" pitchFamily="18" charset="0"/>
              </a:rPr>
              <a:t>プロフィール</a:t>
            </a:r>
            <a:endParaRPr kumimoji="0" lang="ja-JP" altLang="ja-JP" sz="500" b="0" i="0" u="none" strike="noStrike" cap="none" normalizeH="0" baseline="0" dirty="0">
              <a:ln>
                <a:noFill/>
              </a:ln>
              <a:effectLst/>
              <a:latin typeface="+mn-ea"/>
            </a:endParaRPr>
          </a:p>
          <a:p>
            <a:pPr marL="0" marR="0" lvl="0" indent="0" algn="just" defTabSz="914400" rtl="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effectLst/>
                <a:latin typeface="+mn-ea"/>
                <a:cs typeface="Times New Roman" panose="02020603050405020304" pitchFamily="18" charset="0"/>
              </a:rPr>
              <a:t>小田博志氏</a:t>
            </a:r>
            <a:r>
              <a:rPr kumimoji="0" lang="ja-JP" altLang="ja-JP" sz="1000" b="0" i="0" u="none" strike="noStrike" cap="none" normalizeH="0" baseline="0" dirty="0">
                <a:ln>
                  <a:noFill/>
                </a:ln>
                <a:effectLst/>
                <a:latin typeface="+mn-ea"/>
                <a:cs typeface="Times New Roman" panose="02020603050405020304" pitchFamily="18" charset="0"/>
              </a:rPr>
              <a:t>　香川県生まれ。専攻</a:t>
            </a:r>
            <a:r>
              <a:rPr kumimoji="0" lang="ja-JP" altLang="en-US" sz="1000" b="0" i="0" u="none" strike="noStrike" cap="none" normalizeH="0" baseline="0" dirty="0">
                <a:ln>
                  <a:noFill/>
                </a:ln>
                <a:effectLst/>
                <a:latin typeface="+mn-ea"/>
                <a:cs typeface="Times New Roman" panose="02020603050405020304" pitchFamily="18" charset="0"/>
              </a:rPr>
              <a:t>は</a:t>
            </a:r>
            <a:r>
              <a:rPr kumimoji="0" lang="ja-JP" altLang="ja-JP" sz="1000" b="0" i="0" u="none" strike="noStrike" cap="none" normalizeH="0" baseline="0" dirty="0">
                <a:ln>
                  <a:noFill/>
                </a:ln>
                <a:effectLst/>
                <a:latin typeface="+mn-ea"/>
                <a:cs typeface="Times New Roman" panose="02020603050405020304" pitchFamily="18" charset="0"/>
              </a:rPr>
              <a:t>文化人類学。主な著書『平和の人類学』（関雄二と共編、法律文化社）、『北海道大学もうひとつのキャンパスマップ』（北大</a:t>
            </a:r>
            <a:r>
              <a:rPr kumimoji="0" lang="en-US" altLang="ja-JP" sz="1000" b="0" i="0" u="none" strike="noStrike" cap="none" normalizeH="0" baseline="0" dirty="0">
                <a:ln>
                  <a:noFill/>
                </a:ln>
                <a:effectLst/>
                <a:latin typeface="+mn-ea"/>
                <a:cs typeface="Times New Roman" panose="02020603050405020304" pitchFamily="18" charset="0"/>
              </a:rPr>
              <a:t>ACM</a:t>
            </a:r>
            <a:r>
              <a:rPr kumimoji="0" lang="ja-JP" altLang="en-US" sz="1000" b="0" i="0" u="none" strike="noStrike" cap="none" normalizeH="0" baseline="0" dirty="0">
                <a:ln>
                  <a:noFill/>
                </a:ln>
                <a:effectLst/>
                <a:latin typeface="+mn-ea"/>
                <a:cs typeface="Times New Roman" panose="02020603050405020304" pitchFamily="18" charset="0"/>
              </a:rPr>
              <a:t>プロジェクト編、寿郎社）。</a:t>
            </a:r>
            <a:endParaRPr kumimoji="0" lang="en-US" altLang="ja-JP" sz="1000" b="0" i="0" u="none" strike="noStrike" cap="none" normalizeH="0" baseline="0" dirty="0">
              <a:ln>
                <a:noFill/>
              </a:ln>
              <a:effectLst/>
              <a:latin typeface="+mn-ea"/>
              <a:cs typeface="Times New Roman" panose="02020603050405020304" pitchFamily="18" charset="0"/>
            </a:endParaRPr>
          </a:p>
          <a:p>
            <a:pPr marL="0" marR="0" lvl="0" indent="0" algn="just" defTabSz="914400" rtl="0" fontAlgn="base" latinLnBrk="0" hangingPunct="0">
              <a:lnSpc>
                <a:spcPct val="100000"/>
              </a:lnSpc>
              <a:spcBef>
                <a:spcPct val="0"/>
              </a:spcBef>
              <a:spcAft>
                <a:spcPct val="0"/>
              </a:spcAft>
              <a:buClrTx/>
              <a:buSzTx/>
              <a:buFontTx/>
              <a:buNone/>
              <a:tabLst/>
            </a:pPr>
            <a:endParaRPr kumimoji="0" lang="ja-JP" altLang="en-US" sz="500" b="0" i="0" u="none" strike="noStrike" cap="none" normalizeH="0" baseline="0" dirty="0">
              <a:ln>
                <a:noFill/>
              </a:ln>
              <a:effectLst/>
              <a:latin typeface="+mn-ea"/>
            </a:endParaRPr>
          </a:p>
          <a:p>
            <a:pPr algn="just" defTabSz="914400" fontAlgn="base" hangingPunct="0">
              <a:spcBef>
                <a:spcPct val="0"/>
              </a:spcBef>
              <a:spcAft>
                <a:spcPct val="0"/>
              </a:spcAft>
            </a:pPr>
            <a:r>
              <a:rPr kumimoji="0" lang="ja-JP" altLang="en-US" sz="1000" b="1" i="0" u="none" strike="noStrike" cap="none" normalizeH="0" baseline="0" dirty="0">
                <a:ln>
                  <a:noFill/>
                </a:ln>
                <a:effectLst/>
                <a:latin typeface="+mn-ea"/>
                <a:cs typeface="Times New Roman" panose="02020603050405020304" pitchFamily="18" charset="0"/>
              </a:rPr>
              <a:t>光本 滋氏　</a:t>
            </a:r>
            <a:r>
              <a:rPr lang="ja-JP" altLang="ja-JP" sz="1000" dirty="0">
                <a:latin typeface="+mn-ea"/>
              </a:rPr>
              <a:t>専攻</a:t>
            </a:r>
            <a:r>
              <a:rPr lang="ja-JP" altLang="en-US" sz="1000" dirty="0">
                <a:latin typeface="+mn-ea"/>
              </a:rPr>
              <a:t>は</a:t>
            </a:r>
            <a:r>
              <a:rPr lang="ja-JP" altLang="ja-JP" sz="1000" dirty="0">
                <a:latin typeface="+mn-ea"/>
              </a:rPr>
              <a:t>教育学・高等継続教育。現代社会における大学や学生について「教育の問題」として研究。</a:t>
            </a:r>
            <a:r>
              <a:rPr lang="ja-JP" altLang="en-US" sz="1000" dirty="0">
                <a:latin typeface="+mn-ea"/>
              </a:rPr>
              <a:t>主な著書</a:t>
            </a:r>
            <a:r>
              <a:rPr lang="ja-JP" altLang="ja-JP" sz="1000" dirty="0">
                <a:latin typeface="+mn-ea"/>
              </a:rPr>
              <a:t>『新自由主義大学改革』（東信堂</a:t>
            </a:r>
            <a:r>
              <a:rPr lang="en-US" altLang="ja-JP" sz="1000" dirty="0">
                <a:latin typeface="+mn-ea"/>
              </a:rPr>
              <a:t>2014</a:t>
            </a:r>
            <a:r>
              <a:rPr lang="ja-JP" altLang="ja-JP" sz="1000" dirty="0">
                <a:latin typeface="+mn-ea"/>
              </a:rPr>
              <a:t>）、『</a:t>
            </a:r>
            <a:r>
              <a:rPr lang="en-US" altLang="ja-JP" sz="1000" dirty="0">
                <a:latin typeface="+mn-ea"/>
              </a:rPr>
              <a:t>2020</a:t>
            </a:r>
            <a:r>
              <a:rPr lang="ja-JP" altLang="ja-JP" sz="1000" dirty="0">
                <a:latin typeface="+mn-ea"/>
              </a:rPr>
              <a:t>年の大学危機』（クロスカルチャー出版</a:t>
            </a:r>
            <a:r>
              <a:rPr lang="en-US" altLang="ja-JP" sz="1000" dirty="0">
                <a:latin typeface="+mn-ea"/>
              </a:rPr>
              <a:t>2021</a:t>
            </a:r>
            <a:r>
              <a:rPr lang="ja-JP" altLang="ja-JP" sz="1000" dirty="0">
                <a:latin typeface="+mn-ea"/>
              </a:rPr>
              <a:t>）。</a:t>
            </a:r>
          </a:p>
          <a:p>
            <a:pPr marL="0" marR="0" lvl="0" indent="0" algn="just" defTabSz="914400" rtl="0" fontAlgn="base" latinLnBrk="0" hangingPunct="0">
              <a:lnSpc>
                <a:spcPct val="100000"/>
              </a:lnSpc>
              <a:spcBef>
                <a:spcPct val="0"/>
              </a:spcBef>
              <a:spcAft>
                <a:spcPct val="0"/>
              </a:spcAft>
              <a:buClrTx/>
              <a:buSzTx/>
              <a:buFontTx/>
              <a:buNone/>
              <a:tabLst/>
            </a:pPr>
            <a:endParaRPr kumimoji="0" lang="ja-JP" altLang="en-US" sz="500" b="0" i="0" u="none" strike="noStrike" cap="none" normalizeH="0" baseline="0" dirty="0">
              <a:ln>
                <a:noFill/>
              </a:ln>
              <a:effectLst/>
              <a:latin typeface="+mn-ea"/>
            </a:endParaRPr>
          </a:p>
          <a:p>
            <a:pPr marL="0" marR="0" lvl="0" indent="0" algn="just" defTabSz="914400" rtl="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dirty="0">
              <a:ln>
                <a:noFill/>
              </a:ln>
              <a:effectLst/>
              <a:latin typeface="+mn-ea"/>
            </a:endParaRPr>
          </a:p>
        </p:txBody>
      </p:sp>
      <p:sp>
        <p:nvSpPr>
          <p:cNvPr id="21" name="Rectangle 19">
            <a:extLst>
              <a:ext uri="{FF2B5EF4-FFF2-40B4-BE49-F238E27FC236}">
                <a16:creationId xmlns:a16="http://schemas.microsoft.com/office/drawing/2014/main" id="{EEB9680C-DA2A-F988-A537-3A3CB2A91F76}"/>
              </a:ext>
            </a:extLst>
          </p:cNvPr>
          <p:cNvSpPr>
            <a:spLocks noChangeArrowheads="1"/>
          </p:cNvSpPr>
          <p:nvPr/>
        </p:nvSpPr>
        <p:spPr bwMode="auto">
          <a:xfrm>
            <a:off x="0" y="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21">
            <a:extLst>
              <a:ext uri="{FF2B5EF4-FFF2-40B4-BE49-F238E27FC236}">
                <a16:creationId xmlns:a16="http://schemas.microsoft.com/office/drawing/2014/main" id="{10A013E9-0BE1-143D-7091-8967E35C347B}"/>
              </a:ext>
            </a:extLst>
          </p:cNvPr>
          <p:cNvSpPr>
            <a:spLocks noChangeArrowheads="1"/>
          </p:cNvSpPr>
          <p:nvPr/>
        </p:nvSpPr>
        <p:spPr bwMode="auto">
          <a:xfrm>
            <a:off x="0" y="470535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a:ln>
                  <a:noFill/>
                </a:ln>
                <a:solidFill>
                  <a:schemeClr val="tx1"/>
                </a:solidFill>
                <a:effectLst/>
                <a:latin typeface="Arial" panose="020B0604020202020204" pitchFamily="34" charset="0"/>
              </a:rPr>
              <a:t> </a:t>
            </a:r>
          </a:p>
        </p:txBody>
      </p:sp>
      <p:sp>
        <p:nvSpPr>
          <p:cNvPr id="23" name="Rectangle 22">
            <a:extLst>
              <a:ext uri="{FF2B5EF4-FFF2-40B4-BE49-F238E27FC236}">
                <a16:creationId xmlns:a16="http://schemas.microsoft.com/office/drawing/2014/main" id="{1D2F8683-E7A8-3000-7C95-B67857E4A784}"/>
              </a:ext>
            </a:extLst>
          </p:cNvPr>
          <p:cNvSpPr>
            <a:spLocks noChangeArrowheads="1"/>
          </p:cNvSpPr>
          <p:nvPr/>
        </p:nvSpPr>
        <p:spPr bwMode="auto">
          <a:xfrm>
            <a:off x="0" y="564832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 name="Rectangle 2">
            <a:extLst>
              <a:ext uri="{FF2B5EF4-FFF2-40B4-BE49-F238E27FC236}">
                <a16:creationId xmlns:a16="http://schemas.microsoft.com/office/drawing/2014/main" id="{C70B6E61-AA46-6658-01D3-6CB192979534}"/>
              </a:ext>
            </a:extLst>
          </p:cNvPr>
          <p:cNvSpPr>
            <a:spLocks noChangeArrowheads="1"/>
          </p:cNvSpPr>
          <p:nvPr/>
        </p:nvSpPr>
        <p:spPr bwMode="auto">
          <a:xfrm>
            <a:off x="-1508285" y="403934"/>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pSp>
        <p:nvGrpSpPr>
          <p:cNvPr id="6" name="グループ化 5">
            <a:extLst>
              <a:ext uri="{FF2B5EF4-FFF2-40B4-BE49-F238E27FC236}">
                <a16:creationId xmlns:a16="http://schemas.microsoft.com/office/drawing/2014/main" id="{45390E7D-3FEE-AE0E-8148-1EF708CE2181}"/>
              </a:ext>
            </a:extLst>
          </p:cNvPr>
          <p:cNvGrpSpPr/>
          <p:nvPr/>
        </p:nvGrpSpPr>
        <p:grpSpPr>
          <a:xfrm>
            <a:off x="2345142" y="6069487"/>
            <a:ext cx="4445161" cy="2291768"/>
            <a:chOff x="2349626" y="5909952"/>
            <a:chExt cx="4445161" cy="2291768"/>
          </a:xfrm>
        </p:grpSpPr>
        <p:sp>
          <p:nvSpPr>
            <p:cNvPr id="11" name="テキスト ボックス 16">
              <a:extLst>
                <a:ext uri="{FF2B5EF4-FFF2-40B4-BE49-F238E27FC236}">
                  <a16:creationId xmlns:a16="http://schemas.microsoft.com/office/drawing/2014/main" id="{83A6E90B-49D0-C686-0DF0-76D89523D792}"/>
                </a:ext>
              </a:extLst>
            </p:cNvPr>
            <p:cNvSpPr txBox="1">
              <a:spLocks noChangeArrowheads="1"/>
            </p:cNvSpPr>
            <p:nvPr/>
          </p:nvSpPr>
          <p:spPr bwMode="auto">
            <a:xfrm>
              <a:off x="2349626" y="7629449"/>
              <a:ext cx="4438127" cy="572271"/>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defTabSz="914400" eaLnBrk="0" fontAlgn="base" hangingPunct="0">
                <a:spcBef>
                  <a:spcPct val="0"/>
                </a:spcBef>
                <a:spcAft>
                  <a:spcPct val="0"/>
                </a:spcAft>
              </a:pPr>
              <a:r>
                <a:rPr lang="en-US" altLang="ja-JP" sz="1100" dirty="0">
                  <a:solidFill>
                    <a:srgbClr val="000000"/>
                  </a:solidFill>
                  <a:latin typeface="游ゴシック" panose="020B0400000000000000" pitchFamily="50" charset="-128"/>
                  <a:cs typeface="Times New Roman" panose="02020603050405020304" pitchFamily="18" charset="0"/>
                </a:rPr>
                <a:t>JR</a:t>
              </a:r>
              <a:r>
                <a:rPr lang="ja-JP" altLang="en-US" sz="1100" dirty="0">
                  <a:solidFill>
                    <a:srgbClr val="000000"/>
                  </a:solidFill>
                  <a:latin typeface="游ゴシック" panose="020B0400000000000000" pitchFamily="50" charset="-128"/>
                  <a:cs typeface="Times New Roman" panose="02020603050405020304" pitchFamily="18" charset="0"/>
                </a:rPr>
                <a:t>札幌駅より徒歩約</a:t>
              </a:r>
              <a:r>
                <a:rPr lang="en-US" altLang="ja-JP" sz="1100" dirty="0">
                  <a:solidFill>
                    <a:srgbClr val="000000"/>
                  </a:solidFill>
                  <a:latin typeface="游ゴシック" panose="020B0400000000000000" pitchFamily="50" charset="-128"/>
                  <a:cs typeface="Times New Roman" panose="02020603050405020304" pitchFamily="18" charset="0"/>
                </a:rPr>
                <a:t>15</a:t>
              </a:r>
              <a:r>
                <a:rPr lang="ja-JP" altLang="en-US" sz="1100" dirty="0">
                  <a:solidFill>
                    <a:srgbClr val="000000"/>
                  </a:solidFill>
                  <a:latin typeface="游ゴシック" panose="020B0400000000000000" pitchFamily="50" charset="-128"/>
                  <a:cs typeface="Times New Roman" panose="02020603050405020304" pitchFamily="18" charset="0"/>
                </a:rPr>
                <a:t>分</a:t>
              </a:r>
              <a:endParaRPr lang="en-US" altLang="ja-JP" sz="1100" dirty="0">
                <a:solidFill>
                  <a:srgbClr val="000000"/>
                </a:solidFill>
                <a:latin typeface="游ゴシック" panose="020B0400000000000000" pitchFamily="50" charset="-128"/>
                <a:cs typeface="Times New Roman" panose="02020603050405020304" pitchFamily="18" charset="0"/>
              </a:endParaRPr>
            </a:p>
            <a:p>
              <a:pPr lvl="0" defTabSz="914400" eaLnBrk="0" fontAlgn="base" hangingPunct="0">
                <a:spcBef>
                  <a:spcPct val="0"/>
                </a:spcBef>
                <a:spcAft>
                  <a:spcPct val="0"/>
                </a:spcAft>
              </a:pPr>
              <a:r>
                <a:rPr kumimoji="0" lang="ja-JP" altLang="ja-JP" sz="1100" b="0" i="0" u="none" strike="noStrike" cap="none" normalizeH="0" baseline="0" dirty="0">
                  <a:ln>
                    <a:noFill/>
                  </a:ln>
                  <a:solidFill>
                    <a:srgbClr val="000000"/>
                  </a:solidFill>
                  <a:effectLst/>
                  <a:latin typeface="游ゴシック" panose="020B0400000000000000" pitchFamily="50" charset="-128"/>
                  <a:ea typeface="游ゴシック" panose="020B0400000000000000" pitchFamily="50" charset="-128"/>
                  <a:cs typeface="Times New Roman" panose="02020603050405020304" pitchFamily="18" charset="0"/>
                </a:rPr>
                <a:t>農</a:t>
              </a:r>
              <a:r>
                <a:rPr kumimoji="0" lang="ja-JP" altLang="ja-JP" sz="1000" b="0" i="0" u="none" strike="noStrike" cap="none" normalizeH="0" baseline="0" dirty="0">
                  <a:ln>
                    <a:noFill/>
                  </a:ln>
                  <a:solidFill>
                    <a:srgbClr val="000000"/>
                  </a:solidFill>
                  <a:effectLst/>
                  <a:latin typeface="游ゴシック" panose="020B0400000000000000" pitchFamily="50" charset="-128"/>
                  <a:ea typeface="游ゴシック" panose="020B0400000000000000" pitchFamily="50" charset="-128"/>
                  <a:cs typeface="Times New Roman" panose="02020603050405020304" pitchFamily="18" charset="0"/>
                </a:rPr>
                <a:t>学部正面玄関から入り、正面の階段で</a:t>
              </a:r>
              <a:r>
                <a:rPr kumimoji="0" lang="en-US" altLang="ja-JP" sz="1000" b="0" i="0" u="none" strike="noStrike" cap="none" normalizeH="0" baseline="0" dirty="0">
                  <a:ln>
                    <a:noFill/>
                  </a:ln>
                  <a:solidFill>
                    <a:srgbClr val="000000"/>
                  </a:solidFill>
                  <a:effectLst/>
                  <a:latin typeface="游ゴシック" panose="020B0400000000000000" pitchFamily="50" charset="-128"/>
                  <a:ea typeface="游ゴシック" panose="020B0400000000000000" pitchFamily="50" charset="-128"/>
                  <a:cs typeface="Times New Roman" panose="02020603050405020304" pitchFamily="18" charset="0"/>
                </a:rPr>
                <a:t>2</a:t>
              </a:r>
              <a:r>
                <a:rPr kumimoji="0" lang="ja-JP" altLang="en-US" sz="1000" b="0" i="0" u="none" strike="noStrike" cap="none" normalizeH="0" baseline="0" dirty="0">
                  <a:ln>
                    <a:noFill/>
                  </a:ln>
                  <a:solidFill>
                    <a:srgbClr val="000000"/>
                  </a:solidFill>
                  <a:effectLst/>
                  <a:latin typeface="游ゴシック" panose="020B0400000000000000" pitchFamily="50" charset="-128"/>
                  <a:ea typeface="游ゴシック" panose="020B0400000000000000" pitchFamily="50" charset="-128"/>
                  <a:cs typeface="Times New Roman" panose="02020603050405020304" pitchFamily="18" charset="0"/>
                </a:rPr>
                <a:t>階に上がり、右側の渡り廊下で総合研究棟に渡ります。階段かエレベーターで１階にお降り下さい。</a:t>
              </a:r>
              <a:endParaRPr kumimoji="0" lang="ja-JP" altLang="en-US" sz="1800" b="0" i="0" u="none" strike="noStrike" cap="none" normalizeH="0" baseline="0" dirty="0">
                <a:ln>
                  <a:noFill/>
                </a:ln>
                <a:solidFill>
                  <a:schemeClr val="tx1"/>
                </a:solidFill>
                <a:effectLst/>
                <a:latin typeface="Arial" panose="020B0604020202020204" pitchFamily="34" charset="0"/>
              </a:endParaRPr>
            </a:p>
          </p:txBody>
        </p:sp>
        <p:pic>
          <p:nvPicPr>
            <p:cNvPr id="2059" name="図 1">
              <a:extLst>
                <a:ext uri="{FF2B5EF4-FFF2-40B4-BE49-F238E27FC236}">
                  <a16:creationId xmlns:a16="http://schemas.microsoft.com/office/drawing/2014/main" id="{1A2627FB-BC83-FDA7-DA8C-B3C8ADA2FEF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59" t="6802" r="872" b="-2313"/>
            <a:stretch>
              <a:fillRect/>
            </a:stretch>
          </p:blipFill>
          <p:spPr bwMode="auto">
            <a:xfrm>
              <a:off x="2349626" y="5909952"/>
              <a:ext cx="4445161" cy="1813834"/>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4">
            <a:extLst>
              <a:ext uri="{FF2B5EF4-FFF2-40B4-BE49-F238E27FC236}">
                <a16:creationId xmlns:a16="http://schemas.microsoft.com/office/drawing/2014/main" id="{218B49D1-8B9F-D6FE-1050-7E4C14B7BAF2}"/>
              </a:ext>
            </a:extLst>
          </p:cNvPr>
          <p:cNvSpPr>
            <a:spLocks noChangeArrowheads="1"/>
          </p:cNvSpPr>
          <p:nvPr/>
        </p:nvSpPr>
        <p:spPr bwMode="auto">
          <a:xfrm>
            <a:off x="-2846388" y="378206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26" name="オブジェクト 25">
            <a:extLst>
              <a:ext uri="{FF2B5EF4-FFF2-40B4-BE49-F238E27FC236}">
                <a16:creationId xmlns:a16="http://schemas.microsoft.com/office/drawing/2014/main" id="{5C808166-D303-11A5-8EF9-605971C16F2D}"/>
              </a:ext>
            </a:extLst>
          </p:cNvPr>
          <p:cNvGraphicFramePr>
            <a:graphicFrameLocks noChangeAspect="1"/>
          </p:cNvGraphicFramePr>
          <p:nvPr>
            <p:extLst>
              <p:ext uri="{D42A27DB-BD31-4B8C-83A1-F6EECF244321}">
                <p14:modId xmlns:p14="http://schemas.microsoft.com/office/powerpoint/2010/main" val="2497333420"/>
              </p:ext>
            </p:extLst>
          </p:nvPr>
        </p:nvGraphicFramePr>
        <p:xfrm>
          <a:off x="4917801" y="4271011"/>
          <a:ext cx="1729446" cy="1014933"/>
        </p:xfrm>
        <a:graphic>
          <a:graphicData uri="http://schemas.openxmlformats.org/presentationml/2006/ole">
            <mc:AlternateContent xmlns:mc="http://schemas.openxmlformats.org/markup-compatibility/2006">
              <mc:Choice xmlns:v="urn:schemas-microsoft-com:vml" Requires="v">
                <p:oleObj r:id="rId6" imgW="3657600" imgH="1828800" progId="Unknown">
                  <p:embed/>
                </p:oleObj>
              </mc:Choice>
              <mc:Fallback>
                <p:oleObj r:id="rId6" imgW="3657600" imgH="1828800" progId="Unknown">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7801" y="4271011"/>
                        <a:ext cx="1729446" cy="1014933"/>
                      </a:xfrm>
                      <a:prstGeom prst="rect">
                        <a:avLst/>
                      </a:prstGeom>
                      <a:noFill/>
                    </p:spPr>
                  </p:pic>
                </p:oleObj>
              </mc:Fallback>
            </mc:AlternateContent>
          </a:graphicData>
        </a:graphic>
      </p:graphicFrame>
    </p:spTree>
    <p:extLst>
      <p:ext uri="{BB962C8B-B14F-4D97-AF65-F5344CB8AC3E}">
        <p14:creationId xmlns:p14="http://schemas.microsoft.com/office/powerpoint/2010/main" val="250358414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80471C5B-26B7-49C3-A2E8-DBA8B6395E33}" vid="{1C806496-8CC4-440B-8884-0D8C2AD1F01C}"/>
    </a:ext>
  </a:extLst>
</a:theme>
</file>

<file path=docProps/app.xml><?xml version="1.0" encoding="utf-8"?>
<Properties xmlns="http://schemas.openxmlformats.org/officeDocument/2006/extended-properties" xmlns:vt="http://schemas.openxmlformats.org/officeDocument/2006/docPropsVTypes">
  <Template>blank</Template>
  <TotalTime>1586</TotalTime>
  <Words>413</Words>
  <Application>Microsoft Office PowerPoint</Application>
  <PresentationFormat>画面に合わせる (4:3)</PresentationFormat>
  <Paragraphs>21</Paragraphs>
  <Slides>1</Slides>
  <Notes>0</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1</vt:i4>
      </vt:variant>
    </vt:vector>
  </HeadingPairs>
  <TitlesOfParts>
    <vt:vector size="9" baseType="lpstr">
      <vt:lpstr>BIZ UDPゴシック</vt:lpstr>
      <vt:lpstr>BIZ UDゴシック</vt:lpstr>
      <vt:lpstr>游ゴシック</vt:lpstr>
      <vt:lpstr>Arial</vt:lpstr>
      <vt:lpstr>Calibri</vt:lpstr>
      <vt:lpstr>Calibri Light</vt:lpstr>
      <vt:lpstr>Office テーマ</vt:lpstr>
      <vt:lpstr>Unknown</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山形 定</dc:creator>
  <cp:lastModifiedBy>喜久子 加藤</cp:lastModifiedBy>
  <cp:revision>7</cp:revision>
  <cp:lastPrinted>2026-09-04T04:45:33Z</cp:lastPrinted>
  <dcterms:created xsi:type="dcterms:W3CDTF">2026-08-21T01:45:22Z</dcterms:created>
  <dcterms:modified xsi:type="dcterms:W3CDTF">2026-09-04T04:46:51Z</dcterms:modified>
</cp:coreProperties>
</file>